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81" r:id="rId4"/>
    <p:sldId id="273" r:id="rId5"/>
    <p:sldId id="283" r:id="rId6"/>
    <p:sldId id="285" r:id="rId7"/>
    <p:sldId id="272" r:id="rId8"/>
    <p:sldId id="271" r:id="rId9"/>
    <p:sldId id="275" r:id="rId10"/>
    <p:sldId id="279" r:id="rId11"/>
    <p:sldId id="274" r:id="rId12"/>
    <p:sldId id="286" r:id="rId13"/>
    <p:sldId id="270" r:id="rId14"/>
    <p:sldId id="268" r:id="rId15"/>
    <p:sldId id="263" r:id="rId16"/>
    <p:sldId id="265" r:id="rId17"/>
    <p:sldId id="261" r:id="rId18"/>
    <p:sldId id="269" r:id="rId19"/>
    <p:sldId id="266" r:id="rId20"/>
    <p:sldId id="264" r:id="rId21"/>
    <p:sldId id="287" r:id="rId22"/>
    <p:sldId id="288" r:id="rId23"/>
    <p:sldId id="25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rles Kamau" initials="CK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1184" y="-32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53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816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32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819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12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649E7861-AD67-4630-82C0-59C58D7E0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64319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40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919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040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xmlns="" id="{41B0A708-25BF-4882-A677-A9EC848BC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86DF7DD3-61BC-475A-BAF8-D28865700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F8664C1F-2C3B-473F-AECA-BFECBDC24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803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66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C9117-C594-4085-AB75-6B45C14F45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FCE00-A119-4D0B-919D-DFE96913C74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 flipV="1">
            <a:off x="127595" y="492346"/>
            <a:ext cx="11887200" cy="1828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xmlns="" id="{9A6B4740-C525-4B8C-8826-A52B59328D2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630" y="0"/>
            <a:ext cx="2800370" cy="75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23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56217" y="5812214"/>
            <a:ext cx="3621308" cy="49792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255639" cy="2399071"/>
          </a:xfrm>
          <a:prstGeom prst="rect">
            <a:avLst/>
          </a:prstGeom>
          <a:solidFill>
            <a:srgbClr val="00A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4766430"/>
            <a:ext cx="255639" cy="2091569"/>
          </a:xfrm>
          <a:prstGeom prst="rect">
            <a:avLst/>
          </a:prstGeom>
          <a:solidFill>
            <a:srgbClr val="00A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2399071"/>
            <a:ext cx="255639" cy="2367359"/>
          </a:xfrm>
          <a:prstGeom prst="rect">
            <a:avLst/>
          </a:prstGeom>
          <a:solidFill>
            <a:srgbClr val="716A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16200000">
            <a:off x="6200961" y="-1224611"/>
            <a:ext cx="45719" cy="11936361"/>
          </a:xfrm>
          <a:prstGeom prst="rect">
            <a:avLst/>
          </a:prstGeom>
          <a:solidFill>
            <a:srgbClr val="716A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1226354" y="1012723"/>
            <a:ext cx="10416852" cy="186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Research Data Management: </a:t>
            </a:r>
            <a:r>
              <a:rPr lang="en-US" sz="6600" dirty="0"/>
              <a:t/>
            </a:r>
            <a:br>
              <a:rPr lang="en-US" sz="6600" dirty="0"/>
            </a:br>
            <a:r>
              <a:rPr lang="en-US" sz="8000" dirty="0"/>
              <a:t>Roles and responsibilities</a:t>
            </a:r>
            <a:endParaRPr lang="en-US" sz="5400" b="1" dirty="0"/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1226353" y="3119522"/>
            <a:ext cx="10416852" cy="1357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70000"/>
              </a:lnSpc>
              <a:buNone/>
            </a:pPr>
            <a:r>
              <a:rPr lang="en-US" sz="2400" dirty="0" smtClean="0"/>
              <a:t>Sammy Khagayi</a:t>
            </a:r>
            <a:endParaRPr lang="en-US" sz="2400" b="1" dirty="0">
              <a:solidFill>
                <a:srgbClr val="716AB0"/>
              </a:solidFill>
            </a:endParaRPr>
          </a:p>
          <a:p>
            <a:pPr marL="0" indent="0" algn="ctr">
              <a:lnSpc>
                <a:spcPct val="70000"/>
              </a:lnSpc>
              <a:buNone/>
            </a:pPr>
            <a:endParaRPr lang="en-US" sz="2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E32D5F9E-34AD-42C6-8A25-2C00B71BD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39" y="5150792"/>
            <a:ext cx="3024892" cy="1455012"/>
          </a:xfrm>
          <a:prstGeom prst="rect">
            <a:avLst/>
          </a:prstGeom>
        </p:spPr>
      </p:pic>
      <p:pic>
        <p:nvPicPr>
          <p:cNvPr id="16" name="Content Placeholder 3">
            <a:extLst>
              <a:ext uri="{FF2B5EF4-FFF2-40B4-BE49-F238E27FC236}">
                <a16:creationId xmlns:a16="http://schemas.microsoft.com/office/drawing/2014/main" xmlns="" id="{F3946476-0F9A-4607-9620-152622675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898" y="5215516"/>
            <a:ext cx="2476203" cy="1325563"/>
          </a:xfrm>
        </p:spPr>
      </p:pic>
    </p:spTree>
    <p:extLst>
      <p:ext uri="{BB962C8B-B14F-4D97-AF65-F5344CB8AC3E}">
        <p14:creationId xmlns:p14="http://schemas.microsoft.com/office/powerpoint/2010/main" val="2298949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Researcher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301" y="2209800"/>
            <a:ext cx="5454799" cy="4025900"/>
          </a:xfrm>
        </p:spPr>
        <p:txBody>
          <a:bodyPr>
            <a:normAutofit/>
          </a:bodyPr>
          <a:lstStyle/>
          <a:p>
            <a:r>
              <a:rPr lang="en-US" dirty="0" smtClean="0"/>
              <a:t>Budgets </a:t>
            </a:r>
            <a:r>
              <a:rPr lang="en-US" dirty="0"/>
              <a:t>the costs and time investment for data </a:t>
            </a:r>
            <a:r>
              <a:rPr lang="en-US" dirty="0" smtClean="0"/>
              <a:t>management and arranges </a:t>
            </a:r>
            <a:r>
              <a:rPr lang="en-US" dirty="0"/>
              <a:t>the necessary resources, facilities and support for data management in </a:t>
            </a:r>
            <a:r>
              <a:rPr lang="en-US" dirty="0" smtClean="0"/>
              <a:t>the research</a:t>
            </a:r>
          </a:p>
          <a:p>
            <a:pPr lvl="1"/>
            <a:r>
              <a:rPr lang="en-US" dirty="0" smtClean="0"/>
              <a:t>Ensure adequate number of qualified staff towards data management</a:t>
            </a:r>
          </a:p>
          <a:p>
            <a:pPr lvl="1"/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330" y="2120900"/>
            <a:ext cx="5586769" cy="372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765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Data Manager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407017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Data Manager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301" y="2233260"/>
            <a:ext cx="36227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</a:t>
            </a:r>
            <a:r>
              <a:rPr lang="en-US" dirty="0"/>
              <a:t>management role;</a:t>
            </a:r>
          </a:p>
          <a:p>
            <a:r>
              <a:rPr lang="en-US" dirty="0"/>
              <a:t>Ensure efficient, effective operation and usage of data</a:t>
            </a:r>
          </a:p>
          <a:p>
            <a:r>
              <a:rPr lang="en-US" dirty="0"/>
              <a:t>Responsible and answerable to the principal researcher or </a:t>
            </a:r>
            <a:r>
              <a:rPr lang="en-US" dirty="0" smtClean="0"/>
              <a:t>investigator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460990" y="1861373"/>
            <a:ext cx="7521926" cy="4231083"/>
            <a:chOff x="4460990" y="1861373"/>
            <a:chExt cx="7521926" cy="4231083"/>
          </a:xfrm>
        </p:grpSpPr>
        <p:grpSp>
          <p:nvGrpSpPr>
            <p:cNvPr id="4" name="Group 3"/>
            <p:cNvGrpSpPr/>
            <p:nvPr/>
          </p:nvGrpSpPr>
          <p:grpSpPr>
            <a:xfrm>
              <a:off x="4460990" y="1861373"/>
              <a:ext cx="7521926" cy="4231083"/>
              <a:chOff x="4460990" y="1861373"/>
              <a:chExt cx="7521926" cy="4231083"/>
            </a:xfrm>
          </p:grpSpPr>
          <p:pic>
            <p:nvPicPr>
              <p:cNvPr id="1028" name="Picture 4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60990" y="1861373"/>
                <a:ext cx="7521926" cy="42310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29" name="Picture 5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94489" y="1861373"/>
                <a:ext cx="5688427" cy="836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" name="Picture 5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94489" y="2698028"/>
                <a:ext cx="1190834" cy="6193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030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85184" y="1886890"/>
              <a:ext cx="6297732" cy="88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7584" y="2437193"/>
              <a:ext cx="1647739" cy="88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09593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Data Manager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301" y="2233260"/>
            <a:ext cx="36227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</a:t>
            </a:r>
            <a:r>
              <a:rPr lang="en-US" dirty="0"/>
              <a:t>management role;</a:t>
            </a:r>
          </a:p>
          <a:p>
            <a:r>
              <a:rPr lang="en-US" dirty="0"/>
              <a:t>Ensure efficient, effective operation and usage of data</a:t>
            </a:r>
          </a:p>
          <a:p>
            <a:r>
              <a:rPr lang="en-US" dirty="0"/>
              <a:t>Responsible and answerable to the principal researcher or </a:t>
            </a:r>
            <a:r>
              <a:rPr lang="en-US" dirty="0" smtClean="0"/>
              <a:t>investigator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460990" y="1861373"/>
            <a:ext cx="7521926" cy="4231083"/>
            <a:chOff x="4460990" y="1861373"/>
            <a:chExt cx="7521926" cy="4231083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0990" y="1861373"/>
              <a:ext cx="7521926" cy="4231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94489" y="1861373"/>
              <a:ext cx="5688427" cy="8366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94489" y="2698028"/>
              <a:ext cx="1190834" cy="619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TextBox 4"/>
          <p:cNvSpPr txBox="1"/>
          <p:nvPr/>
        </p:nvSpPr>
        <p:spPr>
          <a:xfrm rot="20158310">
            <a:off x="521807" y="3384648"/>
            <a:ext cx="10800329" cy="1015663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FF0000"/>
                </a:solidFill>
              </a:rPr>
              <a:t>GET INVOLVED FROM THE START!</a:t>
            </a:r>
            <a:endParaRPr lang="en-US" sz="6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18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Data Manager</a:t>
            </a:r>
            <a:endParaRPr lang="x-none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866" y="2057400"/>
            <a:ext cx="4745364" cy="3699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612999" y="3695700"/>
            <a:ext cx="7671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OR</a:t>
            </a:r>
            <a:endParaRPr lang="en-US" sz="2800" b="1" dirty="0"/>
          </a:p>
        </p:txBody>
      </p:sp>
      <p:grpSp>
        <p:nvGrpSpPr>
          <p:cNvPr id="9" name="Group 8"/>
          <p:cNvGrpSpPr/>
          <p:nvPr/>
        </p:nvGrpSpPr>
        <p:grpSpPr>
          <a:xfrm>
            <a:off x="916837" y="2057400"/>
            <a:ext cx="4518362" cy="3699244"/>
            <a:chOff x="916837" y="2057400"/>
            <a:chExt cx="4518362" cy="3699244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837" y="2057400"/>
              <a:ext cx="4518362" cy="3699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916837" y="5511800"/>
              <a:ext cx="4518362" cy="2448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9519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Data Manager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3000" y="1916498"/>
            <a:ext cx="5524500" cy="4419920"/>
          </a:xfrm>
        </p:spPr>
        <p:txBody>
          <a:bodyPr>
            <a:normAutofit/>
          </a:bodyPr>
          <a:lstStyle/>
          <a:p>
            <a:r>
              <a:rPr lang="en-US" dirty="0" smtClean="0"/>
              <a:t>Ensure </a:t>
            </a:r>
            <a:r>
              <a:rPr lang="en-US" dirty="0"/>
              <a:t>effective integration of Data Management processes with other processes in order to meet project/study level </a:t>
            </a:r>
            <a:r>
              <a:rPr lang="en-US" dirty="0" smtClean="0"/>
              <a:t>requirements</a:t>
            </a:r>
          </a:p>
          <a:p>
            <a:r>
              <a:rPr lang="en-US" dirty="0"/>
              <a:t>Create and enforce policies for effective data </a:t>
            </a:r>
            <a:r>
              <a:rPr lang="en-US" dirty="0" smtClean="0"/>
              <a:t>management</a:t>
            </a:r>
          </a:p>
          <a:p>
            <a:r>
              <a:rPr lang="en-US" dirty="0"/>
              <a:t>Acts as an interface to other research stakeholders (e.g. field staff, Ministry of Health, ICT managers</a:t>
            </a:r>
            <a:r>
              <a:rPr lang="en-US" dirty="0" smtClean="0"/>
              <a:t>)</a:t>
            </a:r>
            <a:endParaRPr lang="en-US" dirty="0"/>
          </a:p>
          <a:p>
            <a:endParaRPr lang="x-none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15" y="2018370"/>
            <a:ext cx="5205978" cy="3887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8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Data Manager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900" y="1981200"/>
            <a:ext cx="5410200" cy="4064000"/>
          </a:xfrm>
        </p:spPr>
        <p:txBody>
          <a:bodyPr>
            <a:normAutofit/>
          </a:bodyPr>
          <a:lstStyle/>
          <a:p>
            <a:r>
              <a:rPr lang="en-US" dirty="0" smtClean="0"/>
              <a:t>Ensures </a:t>
            </a:r>
            <a:r>
              <a:rPr lang="en-US" dirty="0"/>
              <a:t>compliance with data architecture and data management standards and procedures defined in the Data Management Framework</a:t>
            </a:r>
          </a:p>
          <a:p>
            <a:r>
              <a:rPr lang="en-US" dirty="0"/>
              <a:t>Monitors storage management information, standards, procedures, measurements, tools and technology</a:t>
            </a:r>
          </a:p>
          <a:p>
            <a:pPr marL="0" indent="0">
              <a:buNone/>
            </a:pPr>
            <a:endParaRPr lang="x-none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7617" y="4406900"/>
            <a:ext cx="3863307" cy="240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750" y="1730375"/>
            <a:ext cx="4805795" cy="270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82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Data Manager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6600"/>
            <a:ext cx="5803900" cy="4620530"/>
          </a:xfrm>
        </p:spPr>
        <p:txBody>
          <a:bodyPr>
            <a:normAutofit/>
          </a:bodyPr>
          <a:lstStyle/>
          <a:p>
            <a:r>
              <a:rPr lang="en-US" dirty="0"/>
              <a:t>Troubleshoot data-related problems and authorize maintenance or modifications</a:t>
            </a:r>
          </a:p>
          <a:p>
            <a:r>
              <a:rPr lang="en-US" dirty="0" smtClean="0"/>
              <a:t>Formulate </a:t>
            </a:r>
            <a:r>
              <a:rPr lang="en-US" dirty="0"/>
              <a:t>techniques for quality data collection to ensure adequacy, accuracy and legitimacy of </a:t>
            </a:r>
            <a:r>
              <a:rPr lang="en-US" dirty="0" smtClean="0"/>
              <a:t>data</a:t>
            </a:r>
          </a:p>
          <a:p>
            <a:r>
              <a:rPr lang="en-US" dirty="0"/>
              <a:t>Monitor and analyze information and data systems and evaluate their performance to discover ways of enhancing them (new technologies, upgrades etc.)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3052" y="2235200"/>
            <a:ext cx="4991498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1655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Data Manager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0" y="1981200"/>
            <a:ext cx="56515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Devise </a:t>
            </a:r>
            <a:r>
              <a:rPr lang="en-US" dirty="0"/>
              <a:t>and implement efficient and secure procedures for data handling and analysis with attention to all technical </a:t>
            </a:r>
            <a:r>
              <a:rPr lang="en-US" dirty="0" smtClean="0"/>
              <a:t>aspects</a:t>
            </a:r>
          </a:p>
          <a:p>
            <a:r>
              <a:rPr lang="en-US" dirty="0"/>
              <a:t>Ensure digital databases and archives are protected from security breaches and data </a:t>
            </a:r>
            <a:r>
              <a:rPr lang="en-US" dirty="0" smtClean="0"/>
              <a:t>losses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300" y="1981200"/>
            <a:ext cx="4724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05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Data Manager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5792"/>
            <a:ext cx="6072986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Establish </a:t>
            </a:r>
            <a:r>
              <a:rPr lang="en-US" dirty="0"/>
              <a:t>rules and procedures for data sharing with upper management, external stakeholders etc.</a:t>
            </a:r>
          </a:p>
          <a:p>
            <a:r>
              <a:rPr lang="en-US" dirty="0"/>
              <a:t>Support others in the daily use of data systems and ensure adherence to legal and company standards</a:t>
            </a:r>
          </a:p>
          <a:p>
            <a:r>
              <a:rPr lang="en-US" dirty="0"/>
              <a:t>Assist with reports and data extraction when needed</a:t>
            </a:r>
          </a:p>
          <a:p>
            <a:pPr marL="0" indent="0">
              <a:buNone/>
            </a:pPr>
            <a:endParaRPr lang="x-none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2486" y="2298700"/>
            <a:ext cx="4855527" cy="3932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709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RDM cycle</a:t>
            </a:r>
            <a:endParaRPr lang="x-none" dirty="0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700" y="1841500"/>
            <a:ext cx="7416332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9307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Data Manager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6800" y="1905001"/>
            <a:ext cx="5829300" cy="4762500"/>
          </a:xfrm>
        </p:spPr>
        <p:txBody>
          <a:bodyPr>
            <a:normAutofit/>
          </a:bodyPr>
          <a:lstStyle/>
          <a:p>
            <a:r>
              <a:rPr lang="en-US" dirty="0" smtClean="0"/>
              <a:t>Manages </a:t>
            </a:r>
            <a:r>
              <a:rPr lang="en-US" dirty="0"/>
              <a:t>the effective implementation of backup and restore procedures and working </a:t>
            </a:r>
            <a:r>
              <a:rPr lang="en-US" dirty="0" smtClean="0"/>
              <a:t>practices</a:t>
            </a:r>
          </a:p>
          <a:p>
            <a:r>
              <a:rPr lang="en-US" dirty="0" smtClean="0"/>
              <a:t>Reviews </a:t>
            </a:r>
            <a:r>
              <a:rPr lang="en-US" dirty="0"/>
              <a:t>backup and restore reports on a daily basis and monitors backup and restore information, standards, procedures, measurements, tools and </a:t>
            </a:r>
            <a:r>
              <a:rPr lang="en-US" dirty="0" smtClean="0"/>
              <a:t>technology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68" y="2149791"/>
            <a:ext cx="5596078" cy="4314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4189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Data Manager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500" y="2578099"/>
            <a:ext cx="6054724" cy="2895601"/>
          </a:xfrm>
        </p:spPr>
        <p:txBody>
          <a:bodyPr>
            <a:normAutofit/>
          </a:bodyPr>
          <a:lstStyle/>
          <a:p>
            <a:r>
              <a:rPr lang="en-US" dirty="0" smtClean="0"/>
              <a:t>Communicates changes/modifications/enhancements regarding data management procedures, enhancement </a:t>
            </a:r>
            <a:r>
              <a:rPr lang="en-US" dirty="0"/>
              <a:t>to backup and restore </a:t>
            </a:r>
            <a:r>
              <a:rPr lang="en-US" dirty="0" smtClean="0"/>
              <a:t>standards, staffing and technology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24" y="2065338"/>
            <a:ext cx="5748415" cy="3827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619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847058"/>
            <a:ext cx="5971918" cy="5896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5567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Acknowledgements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976" y="3429000"/>
            <a:ext cx="2476203" cy="1325563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06"/>
          <a:stretch/>
        </p:blipFill>
        <p:spPr>
          <a:xfrm>
            <a:off x="8579877" y="2343750"/>
            <a:ext cx="3434069" cy="3949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6C80D0AE-AC65-4CAF-9D82-9269F1211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284" y="2011242"/>
            <a:ext cx="3548669" cy="145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24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RDM cycle</a:t>
            </a:r>
            <a:endParaRPr lang="x-none" dirty="0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700" y="1841500"/>
            <a:ext cx="7416332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117600" y="3788201"/>
            <a:ext cx="9243941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4800" dirty="0" smtClean="0"/>
              <a:t>What are your roles at these stages?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53479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409700" y="977900"/>
            <a:ext cx="9296400" cy="5600700"/>
            <a:chOff x="4460990" y="1861373"/>
            <a:chExt cx="7521926" cy="4231083"/>
          </a:xfrm>
        </p:grpSpPr>
        <p:grpSp>
          <p:nvGrpSpPr>
            <p:cNvPr id="4" name="Group 3"/>
            <p:cNvGrpSpPr/>
            <p:nvPr/>
          </p:nvGrpSpPr>
          <p:grpSpPr>
            <a:xfrm>
              <a:off x="4460990" y="1861373"/>
              <a:ext cx="7521926" cy="4231083"/>
              <a:chOff x="4460990" y="1861373"/>
              <a:chExt cx="7521926" cy="4231083"/>
            </a:xfrm>
          </p:grpSpPr>
          <p:pic>
            <p:nvPicPr>
              <p:cNvPr id="1028" name="Picture 4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60990" y="1861373"/>
                <a:ext cx="7521926" cy="42310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29" name="Picture 5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94489" y="1861373"/>
                <a:ext cx="5688427" cy="836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" name="Picture 5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94489" y="2698028"/>
                <a:ext cx="1190834" cy="6193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030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85184" y="1886890"/>
              <a:ext cx="6297732" cy="88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7584" y="2437193"/>
              <a:ext cx="1647739" cy="88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7123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409700" y="977900"/>
            <a:ext cx="9296400" cy="5600700"/>
            <a:chOff x="4460990" y="1861373"/>
            <a:chExt cx="7521926" cy="4231083"/>
          </a:xfrm>
        </p:grpSpPr>
        <p:grpSp>
          <p:nvGrpSpPr>
            <p:cNvPr id="4" name="Group 3"/>
            <p:cNvGrpSpPr/>
            <p:nvPr/>
          </p:nvGrpSpPr>
          <p:grpSpPr>
            <a:xfrm>
              <a:off x="4460990" y="1861373"/>
              <a:ext cx="7521926" cy="4231083"/>
              <a:chOff x="4460990" y="1861373"/>
              <a:chExt cx="7521926" cy="4231083"/>
            </a:xfrm>
          </p:grpSpPr>
          <p:pic>
            <p:nvPicPr>
              <p:cNvPr id="1028" name="Picture 4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60990" y="1861373"/>
                <a:ext cx="7521926" cy="42310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29" name="Picture 5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94489" y="1861373"/>
                <a:ext cx="5688427" cy="836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" name="Picture 5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94489" y="2698028"/>
                <a:ext cx="1190834" cy="6193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030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85184" y="1886890"/>
              <a:ext cx="6297732" cy="88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7584" y="2437193"/>
              <a:ext cx="1647739" cy="88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" name="TextBox 8"/>
          <p:cNvSpPr txBox="1"/>
          <p:nvPr/>
        </p:nvSpPr>
        <p:spPr>
          <a:xfrm rot="20009675">
            <a:off x="-274213" y="2610029"/>
            <a:ext cx="12596718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0000"/>
                </a:solidFill>
                <a:latin typeface="Roboto"/>
              </a:rPr>
              <a:t>Research </a:t>
            </a:r>
            <a:r>
              <a:rPr lang="en-US" sz="4800" b="1" dirty="0">
                <a:solidFill>
                  <a:srgbClr val="FF0000"/>
                </a:solidFill>
                <a:latin typeface="Roboto"/>
              </a:rPr>
              <a:t>data is crucial as it is the evidence </a:t>
            </a:r>
            <a:endParaRPr lang="en-US" sz="4800" b="1" dirty="0" smtClean="0">
              <a:solidFill>
                <a:srgbClr val="FF0000"/>
              </a:solidFill>
              <a:latin typeface="Roboto"/>
            </a:endParaRPr>
          </a:p>
          <a:p>
            <a:pPr algn="ctr"/>
            <a:r>
              <a:rPr lang="en-US" sz="4800" b="1" dirty="0" smtClean="0">
                <a:solidFill>
                  <a:srgbClr val="FF0000"/>
                </a:solidFill>
                <a:latin typeface="Roboto"/>
              </a:rPr>
              <a:t>base </a:t>
            </a:r>
            <a:r>
              <a:rPr lang="en-US" sz="4800" b="1" dirty="0">
                <a:solidFill>
                  <a:srgbClr val="FF0000"/>
                </a:solidFill>
                <a:latin typeface="Roboto"/>
              </a:rPr>
              <a:t>for your research findings</a:t>
            </a:r>
            <a:endParaRPr lang="en-US" sz="4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1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409700" y="977900"/>
            <a:ext cx="9296400" cy="5600700"/>
            <a:chOff x="4460990" y="1861373"/>
            <a:chExt cx="7521926" cy="4231083"/>
          </a:xfrm>
        </p:grpSpPr>
        <p:grpSp>
          <p:nvGrpSpPr>
            <p:cNvPr id="4" name="Group 3"/>
            <p:cNvGrpSpPr/>
            <p:nvPr/>
          </p:nvGrpSpPr>
          <p:grpSpPr>
            <a:xfrm>
              <a:off x="4460990" y="1861373"/>
              <a:ext cx="7521926" cy="4231083"/>
              <a:chOff x="4460990" y="1861373"/>
              <a:chExt cx="7521926" cy="4231083"/>
            </a:xfrm>
          </p:grpSpPr>
          <p:pic>
            <p:nvPicPr>
              <p:cNvPr id="1028" name="Picture 4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60990" y="1861373"/>
                <a:ext cx="7521926" cy="42310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29" name="Picture 5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94489" y="1861373"/>
                <a:ext cx="5688427" cy="836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" name="Picture 5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94489" y="2698028"/>
                <a:ext cx="1190834" cy="6193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030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85184" y="1886890"/>
              <a:ext cx="6297732" cy="88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7584" y="2437193"/>
              <a:ext cx="1647739" cy="88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" name="TextBox 8"/>
          <p:cNvSpPr txBox="1"/>
          <p:nvPr/>
        </p:nvSpPr>
        <p:spPr>
          <a:xfrm rot="20009675">
            <a:off x="-274213" y="2610029"/>
            <a:ext cx="12596718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0000"/>
                </a:solidFill>
                <a:latin typeface="Roboto"/>
              </a:rPr>
              <a:t>Research </a:t>
            </a:r>
            <a:r>
              <a:rPr lang="en-US" sz="4800" b="1" dirty="0">
                <a:solidFill>
                  <a:srgbClr val="FF0000"/>
                </a:solidFill>
                <a:latin typeface="Roboto"/>
              </a:rPr>
              <a:t>data is crucial as it is the evidence </a:t>
            </a:r>
            <a:endParaRPr lang="en-US" sz="4800" b="1" dirty="0" smtClean="0">
              <a:solidFill>
                <a:srgbClr val="FF0000"/>
              </a:solidFill>
              <a:latin typeface="Roboto"/>
            </a:endParaRPr>
          </a:p>
          <a:p>
            <a:pPr algn="ctr"/>
            <a:r>
              <a:rPr lang="en-US" sz="4800" b="1" dirty="0" smtClean="0">
                <a:solidFill>
                  <a:srgbClr val="FF0000"/>
                </a:solidFill>
                <a:latin typeface="Roboto"/>
              </a:rPr>
              <a:t>base </a:t>
            </a:r>
            <a:r>
              <a:rPr lang="en-US" sz="4800" b="1" dirty="0">
                <a:solidFill>
                  <a:srgbClr val="FF0000"/>
                </a:solidFill>
                <a:latin typeface="Roboto"/>
              </a:rPr>
              <a:t>for your research findings</a:t>
            </a:r>
            <a:endParaRPr lang="en-US" sz="4800" b="1" dirty="0">
              <a:solidFill>
                <a:srgbClr val="FF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" y="112713"/>
            <a:ext cx="11309350" cy="6632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589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74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Researcher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					 (Investigator)</a:t>
            </a:r>
            <a:endParaRPr lang="x-none" dirty="0"/>
          </a:p>
        </p:txBody>
      </p:sp>
      <p:grpSp>
        <p:nvGrpSpPr>
          <p:cNvPr id="5" name="Group 4"/>
          <p:cNvGrpSpPr/>
          <p:nvPr/>
        </p:nvGrpSpPr>
        <p:grpSpPr>
          <a:xfrm>
            <a:off x="1619126" y="1861372"/>
            <a:ext cx="9086974" cy="4717228"/>
            <a:chOff x="4460990" y="1861373"/>
            <a:chExt cx="7521926" cy="4231083"/>
          </a:xfrm>
        </p:grpSpPr>
        <p:grpSp>
          <p:nvGrpSpPr>
            <p:cNvPr id="4" name="Group 3"/>
            <p:cNvGrpSpPr/>
            <p:nvPr/>
          </p:nvGrpSpPr>
          <p:grpSpPr>
            <a:xfrm>
              <a:off x="4460990" y="1861373"/>
              <a:ext cx="7521926" cy="4231083"/>
              <a:chOff x="4460990" y="1861373"/>
              <a:chExt cx="7521926" cy="4231083"/>
            </a:xfrm>
          </p:grpSpPr>
          <p:pic>
            <p:nvPicPr>
              <p:cNvPr id="1028" name="Picture 4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60990" y="1861373"/>
                <a:ext cx="7521926" cy="42310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29" name="Picture 5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94489" y="1861373"/>
                <a:ext cx="5688427" cy="836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" name="Picture 5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94489" y="2698028"/>
                <a:ext cx="1190834" cy="6193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030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85184" y="1886890"/>
              <a:ext cx="6297732" cy="88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7584" y="2437193"/>
              <a:ext cx="1647739" cy="88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126" y="2503353"/>
            <a:ext cx="8431213" cy="3451225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810979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Researcher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301" y="1812925"/>
            <a:ext cx="6089799" cy="4841875"/>
          </a:xfrm>
        </p:spPr>
        <p:txBody>
          <a:bodyPr>
            <a:normAutofit/>
          </a:bodyPr>
          <a:lstStyle/>
          <a:p>
            <a:r>
              <a:rPr lang="en-US" dirty="0"/>
              <a:t>In charge of scientific input and output of the </a:t>
            </a:r>
            <a:r>
              <a:rPr lang="en-US" dirty="0" smtClean="0"/>
              <a:t>study/project</a:t>
            </a:r>
          </a:p>
          <a:p>
            <a:pPr lvl="1"/>
            <a:r>
              <a:rPr lang="en-US" dirty="0"/>
              <a:t>guarantees the integrity, quality, security and persistent availability of the collected or generated </a:t>
            </a:r>
            <a:r>
              <a:rPr lang="en-US" dirty="0" smtClean="0"/>
              <a:t>data</a:t>
            </a:r>
            <a:endParaRPr lang="en-US" dirty="0"/>
          </a:p>
          <a:p>
            <a:r>
              <a:rPr lang="en-US" dirty="0" smtClean="0"/>
              <a:t>Overall guide, oversee and supervise research data management</a:t>
            </a:r>
          </a:p>
          <a:p>
            <a:r>
              <a:rPr lang="en-US" dirty="0" smtClean="0"/>
              <a:t>Guides the writing of data </a:t>
            </a:r>
            <a:r>
              <a:rPr lang="en-US" dirty="0"/>
              <a:t>management plan (DMP) </a:t>
            </a:r>
            <a:r>
              <a:rPr lang="en-US" dirty="0" smtClean="0"/>
              <a:t>according to regulations and procedures </a:t>
            </a:r>
            <a:r>
              <a:rPr lang="en-US" dirty="0"/>
              <a:t>of the </a:t>
            </a:r>
            <a:r>
              <a:rPr lang="en-US" dirty="0" smtClean="0"/>
              <a:t>institution and study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102475" y="1812925"/>
            <a:ext cx="4286250" cy="4476750"/>
            <a:chOff x="7102475" y="1812925"/>
            <a:chExt cx="4286250" cy="4476750"/>
          </a:xfrm>
        </p:grpSpPr>
        <p:pic>
          <p:nvPicPr>
            <p:cNvPr id="9218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02475" y="1812925"/>
              <a:ext cx="4286250" cy="4476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5"/>
            <p:cNvSpPr/>
            <p:nvPr/>
          </p:nvSpPr>
          <p:spPr>
            <a:xfrm>
              <a:off x="7102475" y="6070600"/>
              <a:ext cx="4286250" cy="219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857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78155-9C28-4367-A8C7-DE4E33E1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291"/>
            <a:ext cx="10515600" cy="1325563"/>
          </a:xfrm>
        </p:spPr>
        <p:txBody>
          <a:bodyPr/>
          <a:lstStyle/>
          <a:p>
            <a:r>
              <a:rPr lang="en-US" dirty="0" smtClean="0"/>
              <a:t>Roles and responsibilities: Researcher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64449-0815-44A2-A217-1037C0928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8901" y="2984500"/>
            <a:ext cx="5454799" cy="2809258"/>
          </a:xfrm>
        </p:spPr>
        <p:txBody>
          <a:bodyPr>
            <a:normAutofit/>
          </a:bodyPr>
          <a:lstStyle/>
          <a:p>
            <a:r>
              <a:rPr lang="en-US" dirty="0" smtClean="0"/>
              <a:t>In charge of the contractual, legal, ethical </a:t>
            </a:r>
            <a:r>
              <a:rPr lang="en-US" dirty="0"/>
              <a:t>rules and </a:t>
            </a:r>
            <a:r>
              <a:rPr lang="en-US" dirty="0" smtClean="0"/>
              <a:t>regulations in relation to data management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841374" y="1785938"/>
            <a:ext cx="4903833" cy="4546600"/>
            <a:chOff x="6924674" y="1828800"/>
            <a:chExt cx="4903833" cy="4546600"/>
          </a:xfrm>
        </p:grpSpPr>
        <p:pic>
          <p:nvPicPr>
            <p:cNvPr id="1024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4674" y="1828800"/>
              <a:ext cx="4903833" cy="4546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43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69175" y="6113463"/>
              <a:ext cx="4286250" cy="2190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4356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3327</TotalTime>
  <Words>538</Words>
  <Application>Microsoft Office PowerPoint</Application>
  <PresentationFormat>Custom</PresentationFormat>
  <Paragraphs>56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RDM cycle</vt:lpstr>
      <vt:lpstr>RDM cycle</vt:lpstr>
      <vt:lpstr>PowerPoint Presentation</vt:lpstr>
      <vt:lpstr>PowerPoint Presentation</vt:lpstr>
      <vt:lpstr>PowerPoint Presentation</vt:lpstr>
      <vt:lpstr>Roles and responsibilities: Researcher        (Investigator)</vt:lpstr>
      <vt:lpstr>Roles and responsibilities: Researcher</vt:lpstr>
      <vt:lpstr>Roles and responsibilities: Researcher</vt:lpstr>
      <vt:lpstr>Roles and responsibilities: Researcher</vt:lpstr>
      <vt:lpstr>Roles and responsibilities: Data Manager</vt:lpstr>
      <vt:lpstr>Roles and responsibilities: Data Manager</vt:lpstr>
      <vt:lpstr>Roles and responsibilities: Data Manager</vt:lpstr>
      <vt:lpstr>Roles and responsibilities: Data Manager</vt:lpstr>
      <vt:lpstr>Roles and responsibilities: Data Manager</vt:lpstr>
      <vt:lpstr>Roles and responsibilities: Data Manager</vt:lpstr>
      <vt:lpstr>Roles and responsibilities: Data Manager</vt:lpstr>
      <vt:lpstr>Roles and responsibilities: Data Manager</vt:lpstr>
      <vt:lpstr>Roles and responsibilities: Data Manager</vt:lpstr>
      <vt:lpstr>Roles and responsibilities: Data Manager</vt:lpstr>
      <vt:lpstr>Roles and responsibilities: Data Manager</vt:lpstr>
      <vt:lpstr>PowerPoint Presentation</vt:lpstr>
      <vt:lpstr>Acknowledgements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[Title]</dc:title>
  <dc:creator>Charles Kamau</dc:creator>
  <cp:lastModifiedBy>Khagayi, Sammy</cp:lastModifiedBy>
  <cp:revision>45</cp:revision>
  <dcterms:created xsi:type="dcterms:W3CDTF">2016-11-17T09:09:54Z</dcterms:created>
  <dcterms:modified xsi:type="dcterms:W3CDTF">2019-06-24T01:59:00Z</dcterms:modified>
</cp:coreProperties>
</file>

<file path=docProps/thumbnail.jpeg>
</file>